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5"/>
  </p:notesMasterIdLst>
  <p:handoutMasterIdLst>
    <p:handoutMasterId r:id="rId6"/>
  </p:handoutMasterIdLst>
  <p:sldIdLst>
    <p:sldId id="273" r:id="rId2"/>
    <p:sldId id="271" r:id="rId3"/>
    <p:sldId id="272"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63ACA0"/>
    <a:srgbClr val="E04B2B"/>
    <a:srgbClr val="2E6058"/>
    <a:srgbClr val="E9E8E9"/>
    <a:srgbClr val="009189"/>
    <a:srgbClr val="595959"/>
    <a:srgbClr val="E14A2C"/>
    <a:srgbClr val="D9262A"/>
    <a:srgbClr val="D75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01"/>
    <p:restoredTop sz="82320"/>
  </p:normalViewPr>
  <p:slideViewPr>
    <p:cSldViewPr snapToGrid="0" snapToObjects="1">
      <p:cViewPr>
        <p:scale>
          <a:sx n="83" d="100"/>
          <a:sy n="83" d="100"/>
        </p:scale>
        <p:origin x="1712" y="6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73DAF-745D-0B45-9784-E9902AE0514C}" type="datetimeFigureOut">
              <a:rPr lang="en-US" smtClean="0"/>
              <a:t>6/5/16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094CBFB-F882-514A-9595-CB2E71CD4D41}" type="slidenum">
              <a:rPr lang="en-US" smtClean="0"/>
              <a:t>‹#›</a:t>
            </a:fld>
            <a:endParaRPr lang="en-US"/>
          </a:p>
        </p:txBody>
      </p:sp>
    </p:spTree>
    <p:extLst>
      <p:ext uri="{BB962C8B-B14F-4D97-AF65-F5344CB8AC3E}">
        <p14:creationId xmlns:p14="http://schemas.microsoft.com/office/powerpoint/2010/main" val="551779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028448-123F-CC4C-ABC1-53A6DA1CBF49}" type="datetimeFigureOut">
              <a:rPr lang="en-US" smtClean="0"/>
              <a:t>6/5/16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1A4BDE-8B87-BC4D-A037-11481880660C}" type="slidenum">
              <a:rPr lang="en-US" smtClean="0"/>
              <a:t>‹#›</a:t>
            </a:fld>
            <a:endParaRPr lang="en-US"/>
          </a:p>
        </p:txBody>
      </p:sp>
    </p:spTree>
    <p:extLst>
      <p:ext uri="{BB962C8B-B14F-4D97-AF65-F5344CB8AC3E}">
        <p14:creationId xmlns:p14="http://schemas.microsoft.com/office/powerpoint/2010/main" val="287212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Use these </a:t>
            </a:r>
            <a:r>
              <a:rPr lang="en-US" sz="1200" b="1" i="0" kern="1200" dirty="0" smtClean="0">
                <a:solidFill>
                  <a:schemeClr val="tx1"/>
                </a:solidFill>
                <a:effectLst/>
                <a:latin typeface="+mn-lt"/>
                <a:ea typeface="+mn-ea"/>
                <a:cs typeface="+mn-cs"/>
              </a:rPr>
              <a:t>conversation starters.</a:t>
            </a:r>
            <a:r>
              <a:rPr lang="en-US" sz="1200" b="1" i="0" kern="1200" baseline="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My preference is to show the conversation starters on a screen and allow pairs to choose which they use. This allows pairs to move on to a new topic easily if the conversation begins to slow before the end of the round. Alternately, you could select one conversation starter per round.</a:t>
            </a:r>
            <a:endParaRPr lang="en-US" dirty="0"/>
          </a:p>
        </p:txBody>
      </p:sp>
      <p:sp>
        <p:nvSpPr>
          <p:cNvPr id="4" name="Slide Number Placeholder 3"/>
          <p:cNvSpPr>
            <a:spLocks noGrp="1"/>
          </p:cNvSpPr>
          <p:nvPr>
            <p:ph type="sldNum" sz="quarter" idx="10"/>
          </p:nvPr>
        </p:nvSpPr>
        <p:spPr/>
        <p:txBody>
          <a:bodyPr/>
          <a:lstStyle/>
          <a:p>
            <a:fld id="{811A4BDE-8B87-BC4D-A037-11481880660C}" type="slidenum">
              <a:rPr lang="en-US" smtClean="0"/>
              <a:t>2</a:t>
            </a:fld>
            <a:endParaRPr lang="en-US"/>
          </a:p>
        </p:txBody>
      </p:sp>
    </p:spTree>
    <p:extLst>
      <p:ext uri="{BB962C8B-B14F-4D97-AF65-F5344CB8AC3E}">
        <p14:creationId xmlns:p14="http://schemas.microsoft.com/office/powerpoint/2010/main" val="377098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1A4BDE-8B87-BC4D-A037-11481880660C}" type="slidenum">
              <a:rPr lang="en-US" smtClean="0"/>
              <a:t>3</a:t>
            </a:fld>
            <a:endParaRPr lang="en-US"/>
          </a:p>
        </p:txBody>
      </p:sp>
    </p:spTree>
    <p:extLst>
      <p:ext uri="{BB962C8B-B14F-4D97-AF65-F5344CB8AC3E}">
        <p14:creationId xmlns:p14="http://schemas.microsoft.com/office/powerpoint/2010/main" val="2012555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49147"/>
            <a:ext cx="10572000" cy="2971051"/>
          </a:xfrm>
        </p:spPr>
        <p:txBody>
          <a:bodyPr/>
          <a:lstStyle>
            <a:lvl1pPr>
              <a:defRPr sz="5400" b="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810001" y="5280847"/>
            <a:ext cx="9913537" cy="434974"/>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457470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700243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38" name="Title 1"/>
          <p:cNvSpPr>
            <a:spLocks noGrp="1"/>
          </p:cNvSpPr>
          <p:nvPr>
            <p:ph type="title"/>
          </p:nvPr>
        </p:nvSpPr>
        <p:spPr>
          <a:xfrm>
            <a:off x="1357089" y="2435957"/>
            <a:ext cx="4382521" cy="2007789"/>
          </a:xfrm>
        </p:spPr>
        <p:txBody>
          <a:bodyPr/>
          <a:lstStyle>
            <a:lvl1pPr>
              <a:defRPr sz="3200"/>
            </a:lvl1pPr>
          </a:lstStyle>
          <a:p>
            <a:r>
              <a:rPr lang="en-US" dirty="0"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16070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p:spPr>
        <p:txBody>
          <a:bodyPr vert="horz" lIns="91440" tIns="45720" rIns="91440" bIns="45720"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ln>
            <a:noFill/>
          </a:ln>
        </p:spPr>
        <p:style>
          <a:lnRef idx="2">
            <a:schemeClr val="dk1"/>
          </a:lnRef>
          <a:fillRef idx="1">
            <a:schemeClr val="lt1"/>
          </a:fillRef>
          <a:effectRef idx="0">
            <a:schemeClr val="dk1"/>
          </a:effectRef>
          <a:fontRef idx="none"/>
        </p:style>
        <p:txBody>
          <a:bodyPr vert="horz" lIns="91440" tIns="45720" rIns="91440" bIns="45720" rtlCol="0" anchor="t">
            <a:normAutofit/>
          </a:bodyPr>
          <a:lstStyle/>
          <a:p>
            <a:pPr lvl="0"/>
            <a:r>
              <a:rPr lang="en-US" dirty="0" smtClean="0"/>
              <a:t>Click to edit Master text styles</a:t>
            </a:r>
          </a:p>
          <a:p>
            <a:pPr lvl="1"/>
            <a:r>
              <a:rPr lang="en-US" dirty="0" smtClean="0"/>
              <a:t>Second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80090586"/>
      </p:ext>
    </p:extLst>
  </p:cSld>
  <p:clrMap bg1="lt1" tx1="dk1" bg2="lt2" tx2="dk2" accent1="accent1" accent2="accent2" accent3="accent3" accent4="accent4" accent5="accent5" accent6="accent6" hlink="hlink" folHlink="folHlink"/>
  <p:sldLayoutIdLst>
    <p:sldLayoutId id="2147483668" r:id="rId1"/>
    <p:sldLayoutId id="2147483674" r:id="rId2"/>
    <p:sldLayoutId id="2147483679" r:id="rId3"/>
  </p:sldLayoutIdLst>
  <p:timing>
    <p:tnLst>
      <p:par>
        <p:cTn id="1" dur="indefinite" restart="never" nodeType="tmRoot"/>
      </p:par>
    </p:tnLst>
  </p:timing>
  <p:hf sldNum="0" hdr="0" ftr="0" dt="0"/>
  <p:txStyles>
    <p:titleStyle>
      <a:lvl1pPr algn="l" defTabSz="457200" rtl="0" eaLnBrk="1" latinLnBrk="0" hangingPunct="1">
        <a:spcBef>
          <a:spcPct val="0"/>
        </a:spcBef>
        <a:buNone/>
        <a:defRPr sz="4000" b="0" kern="1200">
          <a:solidFill>
            <a:srgbClr val="E14A2C"/>
          </a:solidFill>
          <a:latin typeface="+mj-lt"/>
          <a:ea typeface="Calibri" charset="0"/>
          <a:cs typeface="Calibri"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65000"/>
            <a:lumOff val="35000"/>
          </a:schemeClr>
        </a:buClr>
        <a:buFont typeface="Wingdings" charset="2"/>
        <a:buChar char="§"/>
        <a:defRPr sz="2400" b="0" kern="1200" cap="none" spc="0">
          <a:ln w="0"/>
          <a:solidFill>
            <a:schemeClr val="tx1">
              <a:lumMod val="65000"/>
              <a:lumOff val="35000"/>
            </a:schemeClr>
          </a:solidFill>
          <a:effectLst>
            <a:outerShdw blurRad="38100" dist="25400" dir="5400000" algn="ctr" rotWithShape="0">
              <a:srgbClr val="6E747A">
                <a:alpha val="43000"/>
              </a:srgbClr>
            </a:outerShdw>
          </a:effectLst>
          <a:latin typeface="+mn-lt"/>
          <a:ea typeface="+mn-ea"/>
          <a:cs typeface="+mn-cs"/>
        </a:defRPr>
      </a:lvl1pPr>
      <a:lvl2pPr marL="742950" indent="-285750" algn="l" defTabSz="457200" rtl="0" eaLnBrk="1" latinLnBrk="0" hangingPunct="1">
        <a:spcBef>
          <a:spcPct val="20000"/>
        </a:spcBef>
        <a:spcAft>
          <a:spcPts val="600"/>
        </a:spcAft>
        <a:buClr>
          <a:srgbClr val="E14A2C"/>
        </a:buClr>
        <a:buFont typeface="Wingdings" charset="2"/>
        <a:buChar char="§"/>
        <a:defRPr sz="1800" b="0" kern="1200" cap="none" spc="0">
          <a:ln w="0"/>
          <a:solidFill>
            <a:schemeClr val="tx1">
              <a:lumMod val="65000"/>
              <a:lumOff val="35000"/>
            </a:schemeClr>
          </a:solidFill>
          <a:effectLst>
            <a:outerShdw blurRad="38100" dist="25400" dir="5400000" algn="ctr" rotWithShape="0">
              <a:srgbClr val="6E747A">
                <a:alpha val="43000"/>
              </a:srgbClr>
            </a:outerShdw>
          </a:effectLst>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b="0" kern="1200" cap="none" spc="0">
          <a:ln w="0"/>
          <a:solidFill>
            <a:schemeClr val="tx1">
              <a:lumMod val="65000"/>
              <a:lumOff val="35000"/>
            </a:schemeClr>
          </a:solidFill>
          <a:effectLst>
            <a:outerShdw blurRad="38100" dist="25400" dir="5400000" algn="ctr" rotWithShape="0">
              <a:srgbClr val="6E747A">
                <a:alpha val="43000"/>
              </a:srgbClr>
            </a:outerShdw>
          </a:effectLst>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b="0" kern="1200" cap="none" spc="0">
          <a:ln w="0"/>
          <a:solidFill>
            <a:schemeClr val="tx1">
              <a:lumMod val="65000"/>
              <a:lumOff val="35000"/>
            </a:schemeClr>
          </a:solidFill>
          <a:effectLst>
            <a:outerShdw blurRad="38100" dist="25400" dir="5400000" algn="ctr" rotWithShape="0">
              <a:srgbClr val="6E747A">
                <a:alpha val="43000"/>
              </a:srgbClr>
            </a:outerShdw>
          </a:effectLst>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b="0" kern="1200" cap="none" spc="0">
          <a:ln w="0"/>
          <a:solidFill>
            <a:schemeClr val="tx1">
              <a:lumMod val="65000"/>
              <a:lumOff val="35000"/>
            </a:schemeClr>
          </a:solidFill>
          <a:effectLst>
            <a:outerShdw blurRad="38100" dist="25400" dir="5400000" algn="ctr" rotWithShape="0">
              <a:srgbClr val="6E747A">
                <a:alpha val="43000"/>
              </a:srgbClr>
            </a:outerShdw>
          </a:effectLst>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hyperlink" Target="mailto:annpadley@me.com" TargetMode="External"/><Relationship Id="rId4" Type="http://schemas.openxmlformats.org/officeDocument/2006/relationships/hyperlink" Target="https://www.linkedin.com/in/annpadley" TargetMode="External"/><Relationship Id="rId5" Type="http://schemas.openxmlformats.org/officeDocument/2006/relationships/image" Target="../media/image3.png"/><Relationship Id="rId6" Type="http://schemas.openxmlformats.org/officeDocument/2006/relationships/hyperlink" Target="http://www.annpadley.com/musings/2016/6/6/warm-up-activity-for-linkedin-training" TargetMode="External"/><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0001" y="5280846"/>
            <a:ext cx="9913537" cy="1197445"/>
          </a:xfrm>
        </p:spPr>
        <p:txBody>
          <a:bodyPr>
            <a:normAutofit fontScale="92500"/>
          </a:bodyPr>
          <a:lstStyle/>
          <a:p>
            <a:r>
              <a:rPr lang="en-US" dirty="0"/>
              <a:t>Speed networking </a:t>
            </a:r>
            <a:r>
              <a:rPr lang="en-US" dirty="0" smtClean="0"/>
              <a:t>activity to boost </a:t>
            </a:r>
            <a:r>
              <a:rPr lang="en-US" dirty="0"/>
              <a:t>engagement and </a:t>
            </a:r>
            <a:r>
              <a:rPr lang="en-US" dirty="0" smtClean="0"/>
              <a:t>energy and </a:t>
            </a:r>
            <a:r>
              <a:rPr lang="en-US" dirty="0"/>
              <a:t>provide face-to-face networking </a:t>
            </a:r>
            <a:r>
              <a:rPr lang="en-US" dirty="0" smtClean="0"/>
              <a:t>time. Includes a built-in ‘excuse’ for participants to follow-up with one another after the networking event. </a:t>
            </a:r>
            <a:endParaRPr lang="en-US" dirty="0"/>
          </a:p>
        </p:txBody>
      </p:sp>
      <p:sp>
        <p:nvSpPr>
          <p:cNvPr id="4"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solidFill>
            <a:srgbClr val="E04B2B"/>
          </a:solidFill>
          <a:ln>
            <a:noFill/>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Title 1"/>
          <p:cNvSpPr>
            <a:spLocks noGrp="1"/>
          </p:cNvSpPr>
          <p:nvPr>
            <p:ph type="ctrTitle"/>
          </p:nvPr>
        </p:nvSpPr>
        <p:spPr>
          <a:xfrm>
            <a:off x="810001" y="1449147"/>
            <a:ext cx="10572000" cy="2971051"/>
          </a:xfrm>
        </p:spPr>
        <p:txBody>
          <a:bodyPr/>
          <a:lstStyle>
            <a:lvl1pPr>
              <a:defRPr sz="5400" b="0">
                <a:latin typeface="+mj-lt"/>
              </a:defRPr>
            </a:lvl1pPr>
          </a:lstStyle>
          <a:p>
            <a:r>
              <a:rPr lang="en-US" dirty="0" smtClean="0">
                <a:solidFill>
                  <a:schemeClr val="bg1"/>
                </a:solidFill>
              </a:rPr>
              <a:t>LinkedIn Training Warm-Up</a:t>
            </a:r>
            <a:endParaRPr lang="en-US" dirty="0">
              <a:solidFill>
                <a:schemeClr val="bg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3538" y="5390985"/>
            <a:ext cx="1049805" cy="1049805"/>
          </a:xfrm>
          <a:prstGeom prst="rect">
            <a:avLst/>
          </a:prstGeom>
        </p:spPr>
      </p:pic>
    </p:spTree>
    <p:extLst>
      <p:ext uri="{BB962C8B-B14F-4D97-AF65-F5344CB8AC3E}">
        <p14:creationId xmlns:p14="http://schemas.microsoft.com/office/powerpoint/2010/main" val="161887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986" y="157564"/>
            <a:ext cx="3859078" cy="3134534"/>
          </a:xfrm>
          <a:prstGeom prst="rect">
            <a:avLst/>
          </a:prstGeom>
          <a:noFill/>
          <a:ln>
            <a:solidFill>
              <a:srgbClr val="E04B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2E6058"/>
                </a:solidFill>
              </a:rPr>
              <a:t>The story of my LinkedIn profile picture is </a:t>
            </a:r>
            <a:r>
              <a:rPr lang="is-IS" sz="2800" dirty="0" smtClean="0">
                <a:solidFill>
                  <a:srgbClr val="2E6058"/>
                </a:solidFill>
              </a:rPr>
              <a:t>…</a:t>
            </a:r>
            <a:endParaRPr lang="en-US" sz="2800" dirty="0">
              <a:solidFill>
                <a:srgbClr val="2E6058"/>
              </a:solidFill>
            </a:endParaRPr>
          </a:p>
        </p:txBody>
      </p:sp>
      <p:sp>
        <p:nvSpPr>
          <p:cNvPr id="3" name="Rectangle 2"/>
          <p:cNvSpPr/>
          <p:nvPr/>
        </p:nvSpPr>
        <p:spPr>
          <a:xfrm>
            <a:off x="123986" y="3502617"/>
            <a:ext cx="3859078" cy="3159072"/>
          </a:xfrm>
          <a:prstGeom prst="rect">
            <a:avLst/>
          </a:prstGeom>
          <a:noFill/>
          <a:ln>
            <a:solidFill>
              <a:srgbClr val="E04B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2E6058"/>
                </a:solidFill>
              </a:rPr>
              <a:t>The most bold I’ve ever been when using LinkedIn is </a:t>
            </a:r>
            <a:r>
              <a:rPr lang="is-IS" sz="2800" dirty="0" smtClean="0">
                <a:solidFill>
                  <a:srgbClr val="2E6058"/>
                </a:solidFill>
              </a:rPr>
              <a:t>…</a:t>
            </a:r>
          </a:p>
          <a:p>
            <a:pPr algn="ctr"/>
            <a:endParaRPr lang="is-IS" sz="2800" dirty="0">
              <a:solidFill>
                <a:srgbClr val="2E6058"/>
              </a:solidFill>
            </a:endParaRPr>
          </a:p>
          <a:p>
            <a:pPr algn="ctr"/>
            <a:r>
              <a:rPr lang="is-IS" sz="2800" dirty="0" smtClean="0">
                <a:solidFill>
                  <a:srgbClr val="2E6058"/>
                </a:solidFill>
              </a:rPr>
              <a:t>The result was ...</a:t>
            </a:r>
            <a:endParaRPr lang="en-US" sz="2800" dirty="0">
              <a:solidFill>
                <a:srgbClr val="2E6058"/>
              </a:solidFill>
            </a:endParaRPr>
          </a:p>
        </p:txBody>
      </p:sp>
      <p:sp>
        <p:nvSpPr>
          <p:cNvPr id="4" name="Rectangle 3"/>
          <p:cNvSpPr/>
          <p:nvPr/>
        </p:nvSpPr>
        <p:spPr>
          <a:xfrm>
            <a:off x="4135464" y="133026"/>
            <a:ext cx="3859078" cy="3159072"/>
          </a:xfrm>
          <a:prstGeom prst="rect">
            <a:avLst/>
          </a:prstGeom>
          <a:noFill/>
          <a:ln>
            <a:solidFill>
              <a:srgbClr val="E04B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2E6058"/>
                </a:solidFill>
              </a:rPr>
              <a:t>My LinkedIn profile description says I </a:t>
            </a:r>
            <a:r>
              <a:rPr lang="is-IS" sz="2800" dirty="0" smtClean="0">
                <a:solidFill>
                  <a:srgbClr val="2E6058"/>
                </a:solidFill>
              </a:rPr>
              <a:t>…</a:t>
            </a:r>
          </a:p>
          <a:p>
            <a:pPr algn="ctr"/>
            <a:endParaRPr lang="is-IS" sz="2800" dirty="0" smtClean="0">
              <a:solidFill>
                <a:srgbClr val="2E6058"/>
              </a:solidFill>
            </a:endParaRPr>
          </a:p>
          <a:p>
            <a:pPr algn="ctr"/>
            <a:r>
              <a:rPr lang="en-US" sz="2000" dirty="0" smtClean="0">
                <a:solidFill>
                  <a:srgbClr val="2E6058"/>
                </a:solidFill>
              </a:rPr>
              <a:t>p</a:t>
            </a:r>
            <a:r>
              <a:rPr lang="is-IS" sz="2000" dirty="0" smtClean="0">
                <a:solidFill>
                  <a:srgbClr val="2E6058"/>
                </a:solidFill>
              </a:rPr>
              <a:t>s: don’t peek, do it from memmory</a:t>
            </a:r>
            <a:r>
              <a:rPr lang="en-US" sz="2000" dirty="0" smtClean="0">
                <a:solidFill>
                  <a:srgbClr val="2E6058"/>
                </a:solidFill>
              </a:rPr>
              <a:t> </a:t>
            </a:r>
            <a:endParaRPr lang="en-US" sz="2000" dirty="0">
              <a:solidFill>
                <a:srgbClr val="2E6058"/>
              </a:solidFill>
            </a:endParaRPr>
          </a:p>
        </p:txBody>
      </p:sp>
      <p:sp>
        <p:nvSpPr>
          <p:cNvPr id="5" name="Rectangle 4"/>
          <p:cNvSpPr/>
          <p:nvPr/>
        </p:nvSpPr>
        <p:spPr>
          <a:xfrm>
            <a:off x="4135464" y="3502617"/>
            <a:ext cx="3859078" cy="3159072"/>
          </a:xfrm>
          <a:prstGeom prst="rect">
            <a:avLst/>
          </a:prstGeom>
          <a:noFill/>
          <a:ln>
            <a:solidFill>
              <a:srgbClr val="E04B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2E6058"/>
                </a:solidFill>
              </a:rPr>
              <a:t>The last time I updated my LinkedIn profile was </a:t>
            </a:r>
            <a:r>
              <a:rPr lang="is-IS" sz="2800" dirty="0" smtClean="0">
                <a:solidFill>
                  <a:srgbClr val="2E6058"/>
                </a:solidFill>
              </a:rPr>
              <a:t>…</a:t>
            </a:r>
            <a:br>
              <a:rPr lang="is-IS" sz="2800" dirty="0" smtClean="0">
                <a:solidFill>
                  <a:srgbClr val="2E6058"/>
                </a:solidFill>
              </a:rPr>
            </a:br>
            <a:r>
              <a:rPr lang="is-IS" sz="2800" dirty="0" smtClean="0">
                <a:solidFill>
                  <a:srgbClr val="2E6058"/>
                </a:solidFill>
              </a:rPr>
              <a:t>because ...</a:t>
            </a:r>
          </a:p>
        </p:txBody>
      </p:sp>
      <p:sp>
        <p:nvSpPr>
          <p:cNvPr id="6" name="Rectangle 5"/>
          <p:cNvSpPr/>
          <p:nvPr/>
        </p:nvSpPr>
        <p:spPr>
          <a:xfrm>
            <a:off x="8126277" y="3502617"/>
            <a:ext cx="3859078" cy="3159072"/>
          </a:xfrm>
          <a:prstGeom prst="rect">
            <a:avLst/>
          </a:prstGeom>
          <a:noFill/>
          <a:ln>
            <a:solidFill>
              <a:srgbClr val="E04B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2E6058"/>
                </a:solidFill>
              </a:rPr>
              <a:t>My favorite networking approach </a:t>
            </a:r>
            <a:r>
              <a:rPr lang="en-US" sz="2800" u="sng" dirty="0" smtClean="0">
                <a:solidFill>
                  <a:srgbClr val="2E6058"/>
                </a:solidFill>
              </a:rPr>
              <a:t>not on </a:t>
            </a:r>
            <a:r>
              <a:rPr lang="en-US" sz="2800" dirty="0" smtClean="0">
                <a:solidFill>
                  <a:srgbClr val="2E6058"/>
                </a:solidFill>
              </a:rPr>
              <a:t>LinkedIn is </a:t>
            </a:r>
            <a:r>
              <a:rPr lang="is-IS" sz="2800" dirty="0" smtClean="0">
                <a:solidFill>
                  <a:srgbClr val="2E6058"/>
                </a:solidFill>
              </a:rPr>
              <a:t>…</a:t>
            </a:r>
          </a:p>
        </p:txBody>
      </p:sp>
      <p:sp>
        <p:nvSpPr>
          <p:cNvPr id="7" name="Rectangle 6"/>
          <p:cNvSpPr/>
          <p:nvPr/>
        </p:nvSpPr>
        <p:spPr>
          <a:xfrm>
            <a:off x="8146942" y="157564"/>
            <a:ext cx="3859078" cy="3159072"/>
          </a:xfrm>
          <a:prstGeom prst="rect">
            <a:avLst/>
          </a:prstGeom>
          <a:noFill/>
          <a:ln>
            <a:solidFill>
              <a:srgbClr val="E04B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2E6058"/>
                </a:solidFill>
              </a:rPr>
              <a:t>I wish more people would endorse me on LinkedIn for </a:t>
            </a:r>
            <a:r>
              <a:rPr lang="is-IS" sz="2800" dirty="0" smtClean="0">
                <a:solidFill>
                  <a:srgbClr val="2E6058"/>
                </a:solidFill>
              </a:rPr>
              <a:t>…</a:t>
            </a:r>
            <a:endParaRPr lang="en-US" sz="2800" dirty="0" smtClean="0">
              <a:solidFill>
                <a:srgbClr val="2E6058"/>
              </a:solidFill>
            </a:endParaRPr>
          </a:p>
          <a:p>
            <a:pPr algn="ctr"/>
            <a:r>
              <a:rPr lang="en-US" sz="2800" dirty="0" smtClean="0">
                <a:solidFill>
                  <a:srgbClr val="2E6058"/>
                </a:solidFill>
              </a:rPr>
              <a:t>because </a:t>
            </a:r>
            <a:r>
              <a:rPr lang="is-IS" sz="2800" dirty="0" smtClean="0">
                <a:solidFill>
                  <a:srgbClr val="2E6058"/>
                </a:solidFill>
              </a:rPr>
              <a:t>…</a:t>
            </a:r>
          </a:p>
        </p:txBody>
      </p:sp>
    </p:spTree>
    <p:extLst>
      <p:ext uri="{BB962C8B-B14F-4D97-AF65-F5344CB8AC3E}">
        <p14:creationId xmlns:p14="http://schemas.microsoft.com/office/powerpoint/2010/main" val="1000588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5889356" cy="6858000"/>
          </a:xfrm>
          <a:prstGeom prst="rect">
            <a:avLst/>
          </a:prstGeom>
          <a:solidFill>
            <a:srgbClr val="E04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53417" y="1883044"/>
            <a:ext cx="4382521" cy="3091912"/>
          </a:xfrm>
        </p:spPr>
        <p:txBody>
          <a:bodyPr/>
          <a:lstStyle/>
          <a:p>
            <a:r>
              <a:rPr lang="en-US" sz="2400" dirty="0" smtClean="0">
                <a:solidFill>
                  <a:schemeClr val="bg1"/>
                </a:solidFill>
              </a:rPr>
              <a:t>If you have questions about how to use this activity or would like help facilitating your workshop, feel free to reach out. </a:t>
            </a:r>
            <a:br>
              <a:rPr lang="en-US" sz="2400" dirty="0" smtClean="0">
                <a:solidFill>
                  <a:schemeClr val="bg1"/>
                </a:solidFill>
              </a:rPr>
            </a:br>
            <a:r>
              <a:rPr lang="en-US" sz="2400" dirty="0">
                <a:solidFill>
                  <a:schemeClr val="bg1"/>
                </a:solidFill>
              </a:rPr>
              <a:t/>
            </a:r>
            <a:br>
              <a:rPr lang="en-US" sz="2400" dirty="0">
                <a:solidFill>
                  <a:schemeClr val="bg1"/>
                </a:solidFill>
              </a:rPr>
            </a:br>
            <a:r>
              <a:rPr lang="en-US" sz="2400" dirty="0" smtClean="0">
                <a:solidFill>
                  <a:schemeClr val="bg1"/>
                </a:solidFill>
              </a:rPr>
              <a:t>If you have used this activity, I’d love to hear how it went! </a:t>
            </a:r>
            <a:endParaRPr lang="en-US" sz="2400" dirty="0">
              <a:solidFill>
                <a:schemeClr val="bg1"/>
              </a:solidFill>
            </a:endParaRPr>
          </a:p>
        </p:txBody>
      </p:sp>
      <p:sp>
        <p:nvSpPr>
          <p:cNvPr id="3" name="Text Placeholder 2"/>
          <p:cNvSpPr>
            <a:spLocks noGrp="1"/>
          </p:cNvSpPr>
          <p:nvPr>
            <p:ph type="body" sz="quarter" idx="16"/>
          </p:nvPr>
        </p:nvSpPr>
        <p:spPr>
          <a:xfrm>
            <a:off x="6156000" y="2471980"/>
            <a:ext cx="5219756" cy="2735451"/>
          </a:xfrm>
          <a:effectLst/>
        </p:spPr>
        <p:txBody>
          <a:bodyPr>
            <a:normAutofit fontScale="85000" lnSpcReduction="20000"/>
          </a:bodyPr>
          <a:lstStyle/>
          <a:p>
            <a:r>
              <a:rPr lang="en-US" sz="2400" b="1" dirty="0">
                <a:solidFill>
                  <a:srgbClr val="E04B2B"/>
                </a:solidFill>
              </a:rPr>
              <a:t>Ann Padley</a:t>
            </a:r>
          </a:p>
          <a:p>
            <a:r>
              <a:rPr lang="en-US" dirty="0"/>
              <a:t>Design Thinking </a:t>
            </a:r>
            <a:r>
              <a:rPr lang="en-US" dirty="0" smtClean="0"/>
              <a:t>Consultant</a:t>
            </a:r>
          </a:p>
          <a:p>
            <a:r>
              <a:rPr lang="en-US" dirty="0" smtClean="0">
                <a:hlinkClick r:id="rId3"/>
              </a:rPr>
              <a:t>annpadley@me.com</a:t>
            </a:r>
            <a:r>
              <a:rPr lang="en-US" dirty="0" smtClean="0"/>
              <a:t> </a:t>
            </a:r>
          </a:p>
          <a:p>
            <a:r>
              <a:rPr lang="is-IS" dirty="0"/>
              <a:t>+358 44 971 7850</a:t>
            </a:r>
            <a:endParaRPr lang="en-US" dirty="0"/>
          </a:p>
          <a:p>
            <a:endParaRPr lang="en-US" dirty="0" smtClean="0">
              <a:hlinkClick r:id=""/>
            </a:endParaRPr>
          </a:p>
          <a:p>
            <a:r>
              <a:rPr lang="en-US" dirty="0" smtClean="0">
                <a:hlinkClick r:id=""/>
              </a:rPr>
              <a:t>www.annpadley.com</a:t>
            </a:r>
            <a:r>
              <a:rPr lang="en-US" dirty="0" smtClean="0"/>
              <a:t> </a:t>
            </a:r>
            <a:endParaRPr lang="en-US" dirty="0"/>
          </a:p>
          <a:p>
            <a:r>
              <a:rPr lang="en-US" dirty="0" smtClean="0">
                <a:hlinkClick r:id="rId4"/>
              </a:rPr>
              <a:t>linkedin.com/in/annpadley </a:t>
            </a:r>
            <a:endParaRPr lang="en-US" dirty="0"/>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56000" y="1188793"/>
            <a:ext cx="1097207" cy="1097207"/>
          </a:xfrm>
          <a:prstGeom prst="rect">
            <a:avLst/>
          </a:prstGeom>
        </p:spPr>
      </p:pic>
      <p:sp>
        <p:nvSpPr>
          <p:cNvPr id="6" name="Title 1"/>
          <p:cNvSpPr txBox="1">
            <a:spLocks/>
          </p:cNvSpPr>
          <p:nvPr/>
        </p:nvSpPr>
        <p:spPr>
          <a:xfrm>
            <a:off x="753417" y="5532894"/>
            <a:ext cx="4382521" cy="1003516"/>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3200" b="0" kern="1200">
                <a:solidFill>
                  <a:srgbClr val="E14A2C"/>
                </a:solidFill>
                <a:latin typeface="+mj-lt"/>
                <a:ea typeface="Calibri" charset="0"/>
                <a:cs typeface="Calibri"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dirty="0" smtClean="0">
                <a:solidFill>
                  <a:schemeClr val="bg1"/>
                </a:solidFill>
              </a:rPr>
              <a:t>Read the </a:t>
            </a:r>
            <a:r>
              <a:rPr lang="en-US" sz="1800" b="1" dirty="0" smtClean="0">
                <a:solidFill>
                  <a:srgbClr val="DDDDDD"/>
                </a:solidFill>
                <a:hlinkClick r:id="rId6"/>
              </a:rPr>
              <a:t>full instructions </a:t>
            </a:r>
            <a:r>
              <a:rPr lang="en-US" sz="1800" b="1" dirty="0" smtClean="0">
                <a:solidFill>
                  <a:srgbClr val="DDDDDD"/>
                </a:solidFill>
              </a:rPr>
              <a:t>for running this activity &gt;&gt;</a:t>
            </a:r>
            <a:endParaRPr lang="en-US" sz="1800" b="1" dirty="0">
              <a:solidFill>
                <a:srgbClr val="DDDDDD"/>
              </a:solidFill>
            </a:endParaRPr>
          </a:p>
        </p:txBody>
      </p:sp>
    </p:spTree>
    <p:extLst>
      <p:ext uri="{BB962C8B-B14F-4D97-AF65-F5344CB8AC3E}">
        <p14:creationId xmlns:p14="http://schemas.microsoft.com/office/powerpoint/2010/main" val="12911398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5755</TotalTime>
  <Words>216</Words>
  <Application>Microsoft Macintosh PowerPoint</Application>
  <PresentationFormat>Widescreen</PresentationFormat>
  <Paragraphs>25</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Calibri</vt:lpstr>
      <vt:lpstr>Century Gothic</vt:lpstr>
      <vt:lpstr>Wingdings</vt:lpstr>
      <vt:lpstr>Wingdings 2</vt:lpstr>
      <vt:lpstr>1_Quotable</vt:lpstr>
      <vt:lpstr>LinkedIn Training Warm-Up</vt:lpstr>
      <vt:lpstr>PowerPoint Presentation</vt:lpstr>
      <vt:lpstr>If you have questions about how to use this activity or would like help facilitating your workshop, feel free to reach out.   If you have used this activity, I’d love to hear how it went! </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Padley</dc:creator>
  <cp:lastModifiedBy>Ann Padley</cp:lastModifiedBy>
  <cp:revision>128</cp:revision>
  <cp:lastPrinted>2016-04-07T11:58:25Z</cp:lastPrinted>
  <dcterms:created xsi:type="dcterms:W3CDTF">2016-03-16T07:58:16Z</dcterms:created>
  <dcterms:modified xsi:type="dcterms:W3CDTF">2016-06-06T10:08:55Z</dcterms:modified>
</cp:coreProperties>
</file>